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Cafe24 Ssurround"/>
      <p:bold r:id="rId18"/>
    </p:embeddedFont>
    <p:embeddedFont>
      <p:font typeface="NanumSquareRoundOTF Bold"/>
      <p:bold r:id="rId19"/>
    </p:embeddedFont>
    <p:embeddedFont>
      <p:font typeface="NanumSquareRoundOTF Light"/>
      <p:regular r:id="rId20"/>
    </p:embeddedFont>
    <p:embeddedFont>
      <p:font typeface="NanumGothic"/>
      <p:regular r:id="rId21"/>
    </p:embeddedFont>
    <p:embeddedFont>
      <p:font typeface="Cafe24 Ssurround air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.fntdata" Type="http://schemas.openxmlformats.org/officeDocument/2006/relationships/font"/><Relationship Id="rId19" Target="fonts/font2.fntdata" Type="http://schemas.openxmlformats.org/officeDocument/2006/relationships/font"/><Relationship Id="rId2" Target="presProps.xml" Type="http://schemas.openxmlformats.org/officeDocument/2006/relationships/presProps"/><Relationship Id="rId20" Target="fonts/font3.fntdata" Type="http://schemas.openxmlformats.org/officeDocument/2006/relationships/font"/><Relationship Id="rId21" Target="fonts/font4.fntdata" Type="http://schemas.openxmlformats.org/officeDocument/2006/relationships/font"/><Relationship Id="rId22" Target="fonts/font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2.png" Type="http://schemas.openxmlformats.org/officeDocument/2006/relationships/image"/><Relationship Id="rId6" Target="../media/image2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2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5.png" Type="http://schemas.openxmlformats.org/officeDocument/2006/relationships/image"/><Relationship Id="rId5" Target="../media/image12.png" Type="http://schemas.openxmlformats.org/officeDocument/2006/relationships/image"/><Relationship Id="rId6" Target="../media/image16.png" Type="http://schemas.openxmlformats.org/officeDocument/2006/relationships/image"/><Relationship Id="rId7" Target="../media/image9.png" Type="http://schemas.openxmlformats.org/officeDocument/2006/relationships/image"/><Relationship Id="rId8" Target="../media/image17.pn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2.png" Type="http://schemas.openxmlformats.org/officeDocument/2006/relationships/image"/><Relationship Id="rId6" Target="../media/image2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2.png" Type="http://schemas.openxmlformats.org/officeDocument/2006/relationships/image"/><Relationship Id="rId6" Target="../media/image21.png" Type="http://schemas.openxmlformats.org/officeDocument/2006/relationships/image"/><Relationship Id="rId7" Target="../media/image2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2.pn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2.png" Type="http://schemas.openxmlformats.org/officeDocument/2006/relationships/image"/><Relationship Id="rId6" Target="../media/image2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2.png" Type="http://schemas.openxmlformats.org/officeDocument/2006/relationships/image"/><Relationship Id="rId6" Target="../media/image2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217900" y="8940800"/>
            <a:ext cx="1193800" cy="4191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6179800" y="8813800"/>
            <a:ext cx="1270000" cy="2540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732000" y="9182100"/>
            <a:ext cx="1079500" cy="1778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3601700" y="9182100"/>
            <a:ext cx="673100" cy="1778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8">
            <a:alphaModFix amt="30000"/>
          </a:blip>
          <a:stretch>
            <a:fillRect/>
          </a:stretch>
        </p:blipFill>
        <p:spPr>
          <a:xfrm rot="0">
            <a:off x="1282700" y="2120900"/>
            <a:ext cx="15722600" cy="57404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422400" y="2908300"/>
            <a:ext cx="15443200" cy="2590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5449"/>
              </a:lnSpc>
            </a:pPr>
            <a:r>
              <a:rPr lang="ko-KR" sz="8000" b="false" i="false" u="none" strike="noStrike" spc="100">
                <a:solidFill>
                  <a:srgbClr val="FFFFFF"/>
                </a:solidFill>
                <a:ea typeface="Cafe24 Ssurround"/>
              </a:rPr>
              <a:t>모바일</a:t>
            </a:r>
            <a:r>
              <a:rPr lang="en-US" sz="8000" b="false" i="false" u="none" strike="noStrike" spc="100">
                <a:solidFill>
                  <a:srgbClr val="FFFFFF"/>
                </a:solidFill>
                <a:latin typeface="Cafe24 Ssurround"/>
              </a:rPr>
              <a:t> AR </a:t>
            </a:r>
            <a:r>
              <a:rPr lang="ko-KR" sz="8000" b="false" i="false" u="none" strike="noStrike" spc="100">
                <a:solidFill>
                  <a:srgbClr val="FFFFFF"/>
                </a:solidFill>
                <a:ea typeface="Cafe24 Ssurround"/>
              </a:rPr>
              <a:t>당구</a:t>
            </a:r>
            <a:r>
              <a:rPr lang="en-US" sz="8000" b="false" i="false" u="none" strike="noStrike" spc="1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8000" b="false" i="false" u="none" strike="noStrike" spc="100">
                <a:solidFill>
                  <a:srgbClr val="FFFFFF"/>
                </a:solidFill>
                <a:ea typeface="Cafe24 Ssurround"/>
              </a:rPr>
              <a:t>가이드</a:t>
            </a:r>
          </a:p>
          <a:p>
            <a:pPr algn="ctr" lvl="0">
              <a:lnSpc>
                <a:spcPct val="95449"/>
              </a:lnSpc>
            </a:pPr>
            <a:r>
              <a:rPr lang="en-US" sz="8000" b="false" i="false" u="none" strike="noStrike" spc="100">
                <a:solidFill>
                  <a:srgbClr val="FFFFFF"/>
                </a:solidFill>
                <a:latin typeface="Cafe24 Ssurround"/>
              </a:rPr>
              <a:t> </a:t>
            </a:r>
            <a:r>
              <a:rPr lang="ko-KR" sz="8000" b="false" i="false" u="none" strike="noStrike" spc="100">
                <a:solidFill>
                  <a:srgbClr val="FFFFFF"/>
                </a:solidFill>
                <a:ea typeface="Cafe24 Ssurround"/>
              </a:rPr>
              <a:t>어플리케이션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254500" y="6438900"/>
            <a:ext cx="97917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6240"/>
              </a:lnSpc>
            </a:pPr>
            <a:r>
              <a:rPr lang="ko-KR" sz="3000" b="false" i="false" u="none" strike="noStrike">
                <a:solidFill>
                  <a:srgbClr val="FFFFFF"/>
                </a:solidFill>
                <a:ea typeface="NanumSquareRoundOTF Bold"/>
              </a:rPr>
              <a:t>팀</a:t>
            </a:r>
            <a:r>
              <a:rPr lang="en-US" sz="3000" b="false" i="false" u="none" strike="noStrike">
                <a:solidFill>
                  <a:srgbClr val="FFFFFF"/>
                </a:solidFill>
                <a:latin typeface="NanumSquareRoundOTF Bold"/>
              </a:rPr>
              <a:t> : </a:t>
            </a:r>
            <a:r>
              <a:rPr lang="ko-KR" sz="3000" b="false" i="false" u="none" strike="noStrike">
                <a:solidFill>
                  <a:srgbClr val="FFFFFF"/>
                </a:solidFill>
                <a:ea typeface="NanumSquareRoundOTF Bold"/>
              </a:rPr>
              <a:t>김강송이</a:t>
            </a:r>
            <a:r>
              <a:rPr lang="en-US" sz="3000" b="false" i="false" u="none" strike="noStrike">
                <a:solidFill>
                  <a:srgbClr val="FFFFFF"/>
                </a:solidFill>
                <a:latin typeface="NanumSquareRoundOTF Bold"/>
              </a:rPr>
              <a:t> / </a:t>
            </a:r>
            <a:r>
              <a:rPr lang="ko-KR" sz="3000" b="false" i="false" u="none" strike="noStrike">
                <a:solidFill>
                  <a:srgbClr val="FFFFFF"/>
                </a:solidFill>
                <a:ea typeface="NanumSquareRoundOTF Bold"/>
              </a:rPr>
              <a:t>발표자</a:t>
            </a:r>
            <a:r>
              <a:rPr lang="en-US" sz="3000" b="false" i="false" u="none" strike="noStrike">
                <a:solidFill>
                  <a:srgbClr val="FFFFFF"/>
                </a:solidFill>
                <a:latin typeface="NanumSquareRoundOTF Bold"/>
              </a:rPr>
              <a:t> : </a:t>
            </a:r>
            <a:r>
              <a:rPr lang="ko-KR" sz="3000" b="false" i="false" u="none" strike="noStrike">
                <a:solidFill>
                  <a:srgbClr val="FFFFFF"/>
                </a:solidFill>
                <a:ea typeface="NanumSquareRoundOTF Bold"/>
              </a:rPr>
              <a:t>강우주</a:t>
            </a:r>
            <a:r>
              <a:rPr lang="en-US" sz="3000" b="false" i="false" u="none" strike="noStrike">
                <a:solidFill>
                  <a:srgbClr val="FFFFFF"/>
                </a:solidFill>
                <a:latin typeface="NanumSquareRoundOTF Bold"/>
              </a:rPr>
              <a:t> / </a:t>
            </a:r>
            <a:r>
              <a:rPr lang="ko-KR" sz="3000" b="false" i="false" u="none" strike="noStrike">
                <a:solidFill>
                  <a:srgbClr val="FFFFFF"/>
                </a:solidFill>
                <a:ea typeface="NanumSquareRoundOTF Bold"/>
              </a:rPr>
              <a:t>팀원</a:t>
            </a:r>
            <a:r>
              <a:rPr lang="en-US" sz="3000" b="false" i="false" u="none" strike="noStrike">
                <a:solidFill>
                  <a:srgbClr val="FFFFFF"/>
                </a:solidFill>
                <a:latin typeface="NanumSquareRoundOTF Bold"/>
              </a:rPr>
              <a:t>: </a:t>
            </a:r>
            <a:r>
              <a:rPr lang="ko-KR" sz="3000" b="false" i="false" u="none" strike="noStrike">
                <a:solidFill>
                  <a:srgbClr val="FFFFFF"/>
                </a:solidFill>
                <a:ea typeface="NanumSquareRoundOTF Bold"/>
              </a:rPr>
              <a:t>김성지</a:t>
            </a:r>
            <a:r>
              <a:rPr lang="en-US" sz="3000" b="false" i="false" u="none" strike="noStrike">
                <a:solidFill>
                  <a:srgbClr val="FFFFFF"/>
                </a:solidFill>
                <a:latin typeface="NanumSquareRoundOTF Bold"/>
              </a:rPr>
              <a:t>, </a:t>
            </a:r>
            <a:r>
              <a:rPr lang="ko-KR" sz="3000" b="false" i="false" u="none" strike="noStrike">
                <a:solidFill>
                  <a:srgbClr val="FFFFFF"/>
                </a:solidFill>
                <a:ea typeface="NanumSquareRoundOTF Bold"/>
              </a:rPr>
              <a:t>송진영</a:t>
            </a:r>
            <a:r>
              <a:rPr lang="en-US" sz="3000" b="false" i="false" u="none" strike="noStrike">
                <a:solidFill>
                  <a:srgbClr val="FFFFFF"/>
                </a:solidFill>
                <a:latin typeface="NanumSquareRoundOTF Bold"/>
              </a:rPr>
              <a:t>, </a:t>
            </a:r>
            <a:r>
              <a:rPr lang="ko-KR" sz="3000" b="false" i="false" u="none" strike="noStrike">
                <a:solidFill>
                  <a:srgbClr val="FFFFFF"/>
                </a:solidFill>
                <a:ea typeface="NanumSquareRoundOTF Bold"/>
              </a:rPr>
              <a:t>이태민</a:t>
            </a:r>
          </a:p>
        </p:txBody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65100" y="4660900"/>
            <a:ext cx="3378200" cy="61087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9500" y="1701800"/>
            <a:ext cx="16116300" cy="762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79500" y="1041400"/>
            <a:ext cx="8140700" cy="558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100" b="false" i="false" u="none" strike="noStrike">
                <a:solidFill>
                  <a:srgbClr val="FFFFFF"/>
                </a:solidFill>
                <a:latin typeface="Cafe24 Ssurround"/>
              </a:rPr>
              <a:t>03. </a:t>
            </a:r>
            <a:r>
              <a:rPr lang="ko-KR" sz="3100" b="false" i="false" u="none" strike="noStrike">
                <a:solidFill>
                  <a:srgbClr val="FFFFFF"/>
                </a:solidFill>
                <a:ea typeface="Cafe24 Ssurround"/>
              </a:rPr>
              <a:t>경쟁기술</a:t>
            </a:r>
            <a:r>
              <a:rPr lang="en-US" sz="3100" b="false" i="false" u="none" strike="noStrike">
                <a:solidFill>
                  <a:srgbClr val="FFFFFF"/>
                </a:solidFill>
                <a:latin typeface="Cafe24 Ssurround"/>
              </a:rPr>
              <a:t> 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17640000">
            <a:off x="16637000" y="1295400"/>
            <a:ext cx="762000" cy="1778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556000" y="2324100"/>
            <a:ext cx="10769600" cy="46355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8229600" y="8597900"/>
            <a:ext cx="2159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2000" b="false" i="false" u="none" strike="noStrike">
                <a:solidFill>
                  <a:srgbClr val="C2C2C2"/>
                </a:solidFill>
                <a:latin typeface="NanumGothic"/>
              </a:rPr>
              <a:t>BPS </a:t>
            </a:r>
            <a:r>
              <a:rPr lang="ko-KR" sz="2000" b="false" i="false" u="none" strike="noStrike">
                <a:solidFill>
                  <a:srgbClr val="C2C2C2"/>
                </a:solidFill>
                <a:ea typeface="NanumGothic"/>
              </a:rPr>
              <a:t>매니저</a:t>
            </a:r>
            <a:r>
              <a:rPr lang="en-US" sz="2000" b="false" i="false" u="none" strike="noStrike">
                <a:solidFill>
                  <a:srgbClr val="C2C2C2"/>
                </a:solidFill>
                <a:latin typeface="NanumGothic"/>
              </a:rPr>
              <a:t> </a:t>
            </a:r>
            <a:r>
              <a:rPr lang="ko-KR" sz="2000" b="false" i="false" u="none" strike="noStrike">
                <a:solidFill>
                  <a:srgbClr val="C2C2C2"/>
                </a:solidFill>
                <a:ea typeface="NanumGothic"/>
              </a:rPr>
              <a:t>컨텐츠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9500" y="1701800"/>
            <a:ext cx="16116300" cy="762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92200" y="1054100"/>
            <a:ext cx="81280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000" b="false" i="false" u="none" strike="noStrike">
                <a:solidFill>
                  <a:srgbClr val="FFFFFF"/>
                </a:solidFill>
                <a:latin typeface="Cafe24 Ssurround"/>
              </a:rPr>
              <a:t>04. </a:t>
            </a:r>
            <a:r>
              <a:rPr lang="ko-KR" sz="3000" b="false" i="false" u="none" strike="noStrike">
                <a:solidFill>
                  <a:srgbClr val="FFFFFF"/>
                </a:solidFill>
                <a:ea typeface="Cafe24 Ssurround"/>
              </a:rPr>
              <a:t>시장</a:t>
            </a:r>
            <a:r>
              <a:rPr lang="en-US" sz="30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Cafe24 Ssurround"/>
              </a:rPr>
              <a:t>조사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17640000">
            <a:off x="16637000" y="1295400"/>
            <a:ext cx="762000" cy="1778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sp>
        <p:nvSpPr>
          <p:cNvPr name="TextBox 9" id="9"/>
          <p:cNvSpPr txBox="true"/>
          <p:nvPr/>
        </p:nvSpPr>
        <p:spPr>
          <a:xfrm rot="0">
            <a:off x="1727200" y="2273300"/>
            <a:ext cx="11734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78450"/>
              </a:lnSpc>
            </a:pP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지도에도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안뜨는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 BPS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설치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당구장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...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지방은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찾기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힘들어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..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118100" y="2959100"/>
            <a:ext cx="11303000" cy="825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78450"/>
              </a:lnSpc>
            </a:pP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모바일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APP 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시장을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겨냥한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"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압도적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접근성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"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78000" y="4343400"/>
            <a:ext cx="11734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78450"/>
              </a:lnSpc>
            </a:pP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설치비용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 240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만원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...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이용료는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한시간에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 2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만원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..?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18100" y="4940300"/>
            <a:ext cx="11303000" cy="825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78450"/>
              </a:lnSpc>
            </a:pP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핸드폰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하나만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있으면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OK! </a:t>
            </a:r>
          </a:p>
        </p:txBody>
      </p:sp>
      <p:grpSp>
        <p:nvGrpSpPr>
          <p:cNvPr name="Group 13" id="1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sp>
        <p:nvSpPr>
          <p:cNvPr name="TextBox 14" id="14"/>
          <p:cNvSpPr txBox="true"/>
          <p:nvPr/>
        </p:nvSpPr>
        <p:spPr>
          <a:xfrm rot="0">
            <a:off x="1727200" y="6540500"/>
            <a:ext cx="11734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78450"/>
              </a:lnSpc>
            </a:pP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아무리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당구라도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..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사용자마다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,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환경마다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다르지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 </a:t>
            </a:r>
            <a:r>
              <a:rPr lang="ko-KR" sz="3400" b="false" i="false" u="none" strike="noStrike">
                <a:solidFill>
                  <a:srgbClr val="EEEEEE">
                    <a:alpha val="85098"/>
                  </a:srgbClr>
                </a:solidFill>
                <a:ea typeface="Cafe24 Ssurround air"/>
              </a:rPr>
              <a:t>않나요</a:t>
            </a:r>
            <a:r>
              <a:rPr lang="en-US" sz="3400" b="false" i="false" u="none" strike="noStrike">
                <a:solidFill>
                  <a:srgbClr val="EEEEEE">
                    <a:alpha val="85098"/>
                  </a:srgbClr>
                </a:solidFill>
                <a:latin typeface="Cafe24 Ssurround air"/>
              </a:rPr>
              <a:t>..?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118100" y="7213600"/>
            <a:ext cx="11303000" cy="825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78450"/>
              </a:lnSpc>
            </a:pP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사용자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,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매장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맞춤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가이드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및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프리셋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 </a:t>
            </a:r>
            <a:r>
              <a:rPr lang="ko-KR" sz="4600" b="false" i="false" u="none" strike="noStrike" spc="100">
                <a:solidFill>
                  <a:srgbClr val="FFFFFF">
                    <a:alpha val="85098"/>
                  </a:srgbClr>
                </a:solidFill>
                <a:ea typeface="Cafe24 Ssurround"/>
              </a:rPr>
              <a:t>제공</a:t>
            </a:r>
            <a:r>
              <a:rPr lang="en-US" sz="4600" b="false" i="false" u="none" strike="noStrike" spc="100">
                <a:solidFill>
                  <a:srgbClr val="FFFFFF">
                    <a:alpha val="85098"/>
                  </a:srgbClr>
                </a:solidFill>
                <a:latin typeface="Cafe24 Ssurround"/>
              </a:rPr>
              <a:t>!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217900" y="8940800"/>
            <a:ext cx="1193800" cy="4191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6179800" y="8813800"/>
            <a:ext cx="1270000" cy="2540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732000" y="9182100"/>
            <a:ext cx="1079500" cy="1778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3601700" y="9182100"/>
            <a:ext cx="673100" cy="1778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8">
            <a:alphaModFix amt="30000"/>
          </a:blip>
          <a:stretch>
            <a:fillRect/>
          </a:stretch>
        </p:blipFill>
        <p:spPr>
          <a:xfrm rot="0">
            <a:off x="1282700" y="2120900"/>
            <a:ext cx="15722600" cy="57404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320800" y="2565400"/>
            <a:ext cx="15646400" cy="5168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5449"/>
              </a:lnSpc>
            </a:pPr>
            <a:r>
              <a:rPr lang="ko-KR" sz="16000" b="false" i="false" u="none" strike="noStrike" spc="200">
                <a:solidFill>
                  <a:srgbClr val="FFFFFF"/>
                </a:solidFill>
                <a:ea typeface="Cafe24 Ssurround"/>
              </a:rPr>
              <a:t>이상</a:t>
            </a:r>
            <a:r>
              <a:rPr lang="en-US" sz="16000" b="false" i="false" u="none" strike="noStrike" spc="2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16000" b="false" i="false" u="none" strike="noStrike" spc="200">
                <a:solidFill>
                  <a:srgbClr val="FFFFFF"/>
                </a:solidFill>
                <a:ea typeface="Cafe24 Ssurround"/>
              </a:rPr>
              <a:t>발표를</a:t>
            </a:r>
          </a:p>
          <a:p>
            <a:pPr algn="ctr" lvl="0">
              <a:lnSpc>
                <a:spcPct val="95449"/>
              </a:lnSpc>
            </a:pPr>
            <a:r>
              <a:rPr lang="ko-KR" sz="16000" b="false" i="false" u="none" strike="noStrike" spc="200">
                <a:solidFill>
                  <a:srgbClr val="FFFFFF"/>
                </a:solidFill>
                <a:ea typeface="Cafe24 Ssurround"/>
              </a:rPr>
              <a:t>마치겠습니다</a:t>
            </a:r>
            <a:r>
              <a:rPr lang="en-US" sz="16000" b="false" i="false" u="none" strike="noStrike" spc="200">
                <a:solidFill>
                  <a:srgbClr val="FFFFFF"/>
                </a:solidFill>
                <a:latin typeface="Cafe24 Ssurround"/>
              </a:rPr>
              <a:t>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9500" y="1701800"/>
            <a:ext cx="16116300" cy="762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92200" y="1054100"/>
            <a:ext cx="1866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3000" b="false" i="false" u="none" strike="noStrike">
                <a:solidFill>
                  <a:srgbClr val="FFFFFF"/>
                </a:solidFill>
                <a:ea typeface="Cafe24 Ssurround"/>
              </a:rPr>
              <a:t>목차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611100" y="4673600"/>
            <a:ext cx="5029200" cy="60706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>
            <a:alphaModFix amt="30000"/>
          </a:blip>
          <a:stretch>
            <a:fillRect/>
          </a:stretch>
        </p:blipFill>
        <p:spPr>
          <a:xfrm rot="0">
            <a:off x="1092200" y="5130800"/>
            <a:ext cx="11518900" cy="381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alphaModFix amt="30000"/>
          </a:blip>
          <a:stretch>
            <a:fillRect/>
          </a:stretch>
        </p:blipFill>
        <p:spPr>
          <a:xfrm rot="0">
            <a:off x="1092200" y="7937500"/>
            <a:ext cx="11518900" cy="381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17640000">
            <a:off x="16637000" y="1295400"/>
            <a:ext cx="762000" cy="1778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562100" y="3594100"/>
            <a:ext cx="48387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800" b="false" i="false" u="none" strike="noStrike" spc="100">
                <a:solidFill>
                  <a:srgbClr val="FFFFFF"/>
                </a:solidFill>
                <a:latin typeface="Cafe24 Ssurround"/>
              </a:rPr>
              <a:t>01. </a:t>
            </a:r>
            <a:r>
              <a:rPr lang="ko-KR" sz="3800" b="false" i="false" u="none" strike="noStrike" spc="100">
                <a:solidFill>
                  <a:srgbClr val="FFFFFF"/>
                </a:solidFill>
                <a:ea typeface="Cafe24 Ssurround"/>
              </a:rPr>
              <a:t>아이디어</a:t>
            </a:r>
            <a:r>
              <a:rPr lang="en-US" sz="3800" b="false" i="false" u="none" strike="noStrike" spc="1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100">
                <a:solidFill>
                  <a:srgbClr val="FFFFFF"/>
                </a:solidFill>
                <a:ea typeface="Cafe24 Ssurround"/>
              </a:rPr>
              <a:t>설명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391400" y="3594100"/>
            <a:ext cx="48387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800" b="false" i="false" u="none" strike="noStrike" spc="100">
                <a:solidFill>
                  <a:srgbClr val="FFFFFF"/>
                </a:solidFill>
                <a:latin typeface="Cafe24 Ssurround"/>
              </a:rPr>
              <a:t>02. </a:t>
            </a:r>
            <a:r>
              <a:rPr lang="ko-KR" sz="3800" b="false" i="false" u="none" strike="noStrike" spc="100">
                <a:solidFill>
                  <a:srgbClr val="FFFFFF"/>
                </a:solidFill>
                <a:ea typeface="Cafe24 Ssurround"/>
              </a:rPr>
              <a:t>아이디어</a:t>
            </a:r>
            <a:r>
              <a:rPr lang="en-US" sz="3800" b="false" i="false" u="none" strike="noStrike" spc="1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100">
                <a:solidFill>
                  <a:srgbClr val="FFFFFF"/>
                </a:solidFill>
                <a:ea typeface="Cafe24 Ssurround"/>
              </a:rPr>
              <a:t>배경</a:t>
            </a:r>
          </a:p>
        </p:txBody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8">
            <a:alphaModFix amt="30000"/>
          </a:blip>
          <a:stretch>
            <a:fillRect/>
          </a:stretch>
        </p:blipFill>
        <p:spPr>
          <a:xfrm rot="5400000">
            <a:off x="6083300" y="3721100"/>
            <a:ext cx="1600200" cy="38100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1562100" y="6400800"/>
            <a:ext cx="48387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800" b="false" i="false" u="none" strike="noStrike" spc="100">
                <a:solidFill>
                  <a:srgbClr val="FFFFFF"/>
                </a:solidFill>
                <a:latin typeface="Cafe24 Ssurround"/>
              </a:rPr>
              <a:t>03. </a:t>
            </a:r>
            <a:r>
              <a:rPr lang="ko-KR" sz="3800" b="false" i="false" u="none" strike="noStrike" spc="100">
                <a:solidFill>
                  <a:srgbClr val="FFFFFF"/>
                </a:solidFill>
                <a:ea typeface="Cafe24 Ssurround"/>
              </a:rPr>
              <a:t>경쟁기술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391400" y="6400800"/>
            <a:ext cx="48387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800" b="false" i="false" u="none" strike="noStrike" spc="100">
                <a:solidFill>
                  <a:srgbClr val="FFFFFF"/>
                </a:solidFill>
                <a:latin typeface="Cafe24 Ssurround"/>
              </a:rPr>
              <a:t>04. </a:t>
            </a:r>
            <a:r>
              <a:rPr lang="ko-KR" sz="3800" b="false" i="false" u="none" strike="noStrike" spc="100">
                <a:solidFill>
                  <a:srgbClr val="FFFFFF"/>
                </a:solidFill>
                <a:ea typeface="Cafe24 Ssurround"/>
              </a:rPr>
              <a:t>시장조사</a:t>
            </a:r>
          </a:p>
        </p:txBody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8">
            <a:alphaModFix amt="30000"/>
          </a:blip>
          <a:stretch>
            <a:fillRect/>
          </a:stretch>
        </p:blipFill>
        <p:spPr>
          <a:xfrm rot="5400000">
            <a:off x="6045200" y="6527800"/>
            <a:ext cx="1600200" cy="38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9500" y="1701800"/>
            <a:ext cx="16116300" cy="762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92200" y="1054100"/>
            <a:ext cx="81280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000" b="false" i="false" u="none" strike="noStrike">
                <a:solidFill>
                  <a:srgbClr val="FFFFFF"/>
                </a:solidFill>
                <a:latin typeface="Cafe24 Ssurround"/>
              </a:rPr>
              <a:t>01. </a:t>
            </a:r>
            <a:r>
              <a:rPr lang="ko-KR" sz="3000" b="false" i="false" u="none" strike="noStrike">
                <a:solidFill>
                  <a:srgbClr val="FFFFFF"/>
                </a:solidFill>
                <a:ea typeface="Cafe24 Ssurround"/>
              </a:rPr>
              <a:t>아이디어</a:t>
            </a:r>
            <a:r>
              <a:rPr lang="en-US" sz="30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Cafe24 Ssurround"/>
              </a:rPr>
              <a:t>설명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17640000">
            <a:off x="16637000" y="1295400"/>
            <a:ext cx="762000" cy="1778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>
            <a:alphaModFix amt="30000"/>
          </a:blip>
          <a:stretch>
            <a:fillRect/>
          </a:stretch>
        </p:blipFill>
        <p:spPr>
          <a:xfrm rot="0">
            <a:off x="1282700" y="2120900"/>
            <a:ext cx="15722600" cy="65913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3365500" y="2311400"/>
            <a:ext cx="11557000" cy="1143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5449"/>
              </a:lnSpc>
            </a:pPr>
            <a:r>
              <a:rPr lang="en-US" sz="6400" b="false" i="false" u="none" strike="noStrike" spc="100">
                <a:solidFill>
                  <a:srgbClr val="FFFFFF"/>
                </a:solidFill>
                <a:latin typeface="Cafe24 Ssurround"/>
              </a:rPr>
              <a:t>AR </a:t>
            </a:r>
            <a:r>
              <a:rPr lang="ko-KR" sz="6400" b="false" i="false" u="none" strike="noStrike" spc="100">
                <a:solidFill>
                  <a:srgbClr val="FFFFFF"/>
                </a:solidFill>
                <a:ea typeface="Cafe24 Ssurround"/>
              </a:rPr>
              <a:t>기술을</a:t>
            </a:r>
            <a:r>
              <a:rPr lang="en-US" sz="6400" b="false" i="false" u="none" strike="noStrike" spc="1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6400" b="false" i="false" u="none" strike="noStrike" spc="100">
                <a:solidFill>
                  <a:srgbClr val="FFFFFF"/>
                </a:solidFill>
                <a:ea typeface="Cafe24 Ssurround"/>
              </a:rPr>
              <a:t>적용한</a:t>
            </a:r>
            <a:r>
              <a:rPr lang="en-US" sz="6400" b="false" i="false" u="none" strike="noStrike" spc="1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6400" b="false" i="false" u="none" strike="noStrike" spc="100">
                <a:solidFill>
                  <a:srgbClr val="FFFFFF"/>
                </a:solidFill>
                <a:ea typeface="Cafe24 Ssurround"/>
              </a:rPr>
              <a:t>당구</a:t>
            </a:r>
            <a:r>
              <a:rPr lang="en-US" sz="6400" b="false" i="false" u="none" strike="noStrike" spc="1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6400" b="false" i="false" u="none" strike="noStrike" spc="100">
                <a:solidFill>
                  <a:srgbClr val="FFFFFF"/>
                </a:solidFill>
                <a:ea typeface="Cafe24 Ssurround"/>
              </a:rPr>
              <a:t>가이드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546600" y="4102100"/>
            <a:ext cx="9639300" cy="1397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3669"/>
              </a:lnSpc>
            </a:pP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"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모바일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기기를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통해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AR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로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당구대와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 </a:t>
            </a:r>
          </a:p>
          <a:p>
            <a:pPr algn="ctr" lvl="0">
              <a:lnSpc>
                <a:spcPct val="123669"/>
              </a:lnSpc>
            </a:pP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공을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인식해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가이드를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제공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"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546600" y="6134100"/>
            <a:ext cx="9639300" cy="1397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3669"/>
              </a:lnSpc>
            </a:pP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"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다앙한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학습컨텐츠를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제공해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혼자서도</a:t>
            </a:r>
          </a:p>
          <a:p>
            <a:pPr algn="ctr" lvl="0">
              <a:lnSpc>
                <a:spcPct val="123669"/>
              </a:lnSpc>
            </a:pP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당구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연습이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800" b="false" i="false" u="none" strike="noStrike" spc="600">
                <a:solidFill>
                  <a:srgbClr val="FFFFFF"/>
                </a:solidFill>
                <a:ea typeface="Cafe24 Ssurround"/>
              </a:rPr>
              <a:t>가능하게끔</a:t>
            </a:r>
            <a:r>
              <a:rPr lang="en-US" sz="3800" b="false" i="false" u="none" strike="noStrike" spc="600">
                <a:solidFill>
                  <a:srgbClr val="FFFFFF"/>
                </a:solidFill>
                <a:latin typeface="Cafe24 Ssurround"/>
              </a:rPr>
              <a:t>"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 rot="0">
            <a:off x="1092200" y="2324100"/>
            <a:ext cx="5168900" cy="64770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2019300" y="3810000"/>
            <a:ext cx="3302000" cy="1130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5449"/>
              </a:lnSpc>
            </a:pP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"</a:t>
            </a:r>
            <a:r>
              <a:rPr lang="ko-KR" sz="3500" b="false" i="false" u="none" strike="noStrike">
                <a:solidFill>
                  <a:srgbClr val="FFFFFF"/>
                </a:solidFill>
                <a:ea typeface="Cafe24 Ssurround"/>
              </a:rPr>
              <a:t>카메라를</a:t>
            </a: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500" b="false" i="false" u="none" strike="noStrike">
                <a:solidFill>
                  <a:srgbClr val="FFFFFF"/>
                </a:solidFill>
                <a:ea typeface="Cafe24 Ssurround"/>
              </a:rPr>
              <a:t>통한</a:t>
            </a: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500" b="false" i="false" u="none" strike="noStrike">
                <a:solidFill>
                  <a:srgbClr val="FFFFFF"/>
                </a:solidFill>
                <a:ea typeface="Cafe24 Ssurround"/>
              </a:rPr>
              <a:t>당구대</a:t>
            </a: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500" b="false" i="false" u="none" strike="noStrike">
                <a:solidFill>
                  <a:srgbClr val="FFFFFF"/>
                </a:solidFill>
                <a:ea typeface="Cafe24 Ssurround"/>
              </a:rPr>
              <a:t>인식</a:t>
            </a: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"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 rot="0">
            <a:off x="5778500" y="2336800"/>
            <a:ext cx="5168900" cy="64770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6731000" y="5689600"/>
            <a:ext cx="3276600" cy="1397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just" lvl="0">
              <a:lnSpc>
                <a:spcPct val="124499"/>
              </a:lnSpc>
            </a:pP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공에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위치와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조건에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따라</a:t>
            </a:r>
          </a:p>
          <a:p>
            <a:pPr algn="just" lvl="0">
              <a:lnSpc>
                <a:spcPct val="124499"/>
              </a:lnSpc>
            </a:pP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최적의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가이드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제공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혹은</a:t>
            </a:r>
          </a:p>
          <a:p>
            <a:pPr algn="just" lvl="0">
              <a:lnSpc>
                <a:spcPct val="124499"/>
              </a:lnSpc>
            </a:pP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차선책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제시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718300" y="3810000"/>
            <a:ext cx="3657600" cy="1130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5449"/>
              </a:lnSpc>
            </a:pP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"</a:t>
            </a:r>
            <a:r>
              <a:rPr lang="ko-KR" sz="3500" b="false" i="false" u="none" strike="noStrike">
                <a:solidFill>
                  <a:srgbClr val="FFFFFF"/>
                </a:solidFill>
                <a:ea typeface="Cafe24 Ssurround"/>
              </a:rPr>
              <a:t>도출된</a:t>
            </a: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500" b="false" i="false" u="none" strike="noStrike">
                <a:solidFill>
                  <a:srgbClr val="FFFFFF"/>
                </a:solidFill>
                <a:ea typeface="Cafe24 Ssurround"/>
              </a:rPr>
              <a:t>가이드에</a:t>
            </a: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500" b="false" i="false" u="none" strike="noStrike">
                <a:solidFill>
                  <a:srgbClr val="FFFFFF"/>
                </a:solidFill>
                <a:ea typeface="Cafe24 Ssurround"/>
              </a:rPr>
              <a:t>맞게</a:t>
            </a: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500" b="false" i="false" u="none" strike="noStrike">
                <a:solidFill>
                  <a:srgbClr val="FFFFFF"/>
                </a:solidFill>
                <a:ea typeface="Cafe24 Ssurround"/>
              </a:rPr>
              <a:t>샷</a:t>
            </a: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(shot)"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 rot="0">
            <a:off x="10464800" y="2336800"/>
            <a:ext cx="5168900" cy="64770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1417300" y="5511800"/>
            <a:ext cx="3276600" cy="1397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just" lvl="0">
              <a:lnSpc>
                <a:spcPct val="124499"/>
              </a:lnSpc>
            </a:pP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가이드를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통해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사용자가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도출해낸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결과값에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따른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피드백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제공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404600" y="4076700"/>
            <a:ext cx="33020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5449"/>
              </a:lnSpc>
            </a:pP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"</a:t>
            </a:r>
            <a:r>
              <a:rPr lang="ko-KR" sz="3500" b="false" i="false" u="none" strike="noStrike">
                <a:solidFill>
                  <a:srgbClr val="FFFFFF"/>
                </a:solidFill>
                <a:ea typeface="Cafe24 Ssurround"/>
              </a:rPr>
              <a:t>피드백</a:t>
            </a:r>
            <a:r>
              <a:rPr lang="en-US" sz="3500" b="false" i="false" u="none" strike="noStrike">
                <a:solidFill>
                  <a:srgbClr val="FFFFFF"/>
                </a:solidFill>
                <a:latin typeface="Cafe24 Ssurround"/>
              </a:rPr>
              <a:t>"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92200" y="1054100"/>
            <a:ext cx="81280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000" b="false" i="false" u="none" strike="noStrike">
                <a:solidFill>
                  <a:srgbClr val="FFFFFF"/>
                </a:solidFill>
                <a:latin typeface="Cafe24 Ssurround"/>
              </a:rPr>
              <a:t>01. </a:t>
            </a:r>
            <a:r>
              <a:rPr lang="ko-KR" sz="3000" b="false" i="false" u="none" strike="noStrike">
                <a:solidFill>
                  <a:srgbClr val="FFFFFF"/>
                </a:solidFill>
                <a:ea typeface="Cafe24 Ssurround"/>
              </a:rPr>
              <a:t>아이디어</a:t>
            </a:r>
            <a:r>
              <a:rPr lang="en-US" sz="30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Cafe24 Ssurround"/>
              </a:rPr>
              <a:t>설명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17640000">
            <a:off x="16637000" y="1295400"/>
            <a:ext cx="762000" cy="1778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4960600" y="3644900"/>
            <a:ext cx="3136900" cy="64389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079500" y="1701800"/>
            <a:ext cx="16116300" cy="76200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3467100" y="2667000"/>
            <a:ext cx="584200" cy="762000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8051800" y="2667000"/>
            <a:ext cx="635000" cy="762000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2750800" y="2667000"/>
            <a:ext cx="609600" cy="762000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2070100" y="5689600"/>
            <a:ext cx="3441700" cy="1397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24499"/>
              </a:lnSpc>
              <a:buClr>
                <a:srgbClr val="FFFFFF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당구대와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당구공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인식</a:t>
            </a:r>
          </a:p>
          <a:p>
            <a:pPr algn="l" lvl="0" indent="-342900" marL="342900">
              <a:lnSpc>
                <a:spcPct val="124499"/>
              </a:lnSpc>
              <a:buClr>
                <a:srgbClr val="FFFFFF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게임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및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컨텐츠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선택</a:t>
            </a:r>
          </a:p>
          <a:p>
            <a:pPr algn="l" lvl="0" indent="-342900" marL="342900">
              <a:lnSpc>
                <a:spcPct val="124499"/>
              </a:lnSpc>
              <a:buClr>
                <a:srgbClr val="FFFFFF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제한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및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특이사항</a:t>
            </a:r>
            <a:r>
              <a:rPr lang="en-US" sz="2500" b="false" i="false" u="none" strike="noStrike">
                <a:solidFill>
                  <a:srgbClr val="FFFFFF">
                    <a:alpha val="85098"/>
                  </a:srgbClr>
                </a:solidFill>
                <a:latin typeface="NanumSquareRoundOTF Light"/>
              </a:rPr>
              <a:t> </a:t>
            </a:r>
            <a:r>
              <a:rPr lang="ko-KR" sz="2500" b="false" i="false" u="none" strike="noStrike">
                <a:solidFill>
                  <a:srgbClr val="FFFFFF">
                    <a:alpha val="85098"/>
                  </a:srgbClr>
                </a:solidFill>
                <a:ea typeface="NanumSquareRoundOTF Light"/>
              </a:rPr>
              <a:t>설정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9500" y="1701800"/>
            <a:ext cx="16116300" cy="762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92200" y="1054100"/>
            <a:ext cx="81280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000" b="false" i="false" u="none" strike="noStrike">
                <a:solidFill>
                  <a:srgbClr val="FFFFFF"/>
                </a:solidFill>
                <a:latin typeface="Cafe24 Ssurround"/>
              </a:rPr>
              <a:t>02. </a:t>
            </a:r>
            <a:r>
              <a:rPr lang="ko-KR" sz="3000" b="false" i="false" u="none" strike="noStrike">
                <a:solidFill>
                  <a:srgbClr val="FFFFFF"/>
                </a:solidFill>
                <a:ea typeface="Cafe24 Ssurround"/>
              </a:rPr>
              <a:t>아이디어</a:t>
            </a:r>
            <a:r>
              <a:rPr lang="en-US" sz="30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Cafe24 Ssurround"/>
              </a:rPr>
              <a:t>배경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17640000">
            <a:off x="16637000" y="1295400"/>
            <a:ext cx="762000" cy="1778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863600" y="2336800"/>
            <a:ext cx="9347200" cy="60452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541000" y="3810000"/>
            <a:ext cx="7518400" cy="2552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 indent="-342900" marL="342900">
              <a:lnSpc>
                <a:spcPct val="146910"/>
              </a:lnSpc>
              <a:buClr>
                <a:srgbClr val="FFFFFF"/>
              </a:buClr>
              <a:buFont typeface="Arial"/>
              <a:buChar char="●"/>
            </a:pP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3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학년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1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학기때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프로젝트를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하다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생각</a:t>
            </a:r>
          </a:p>
          <a:p>
            <a:pPr algn="l" lvl="0" indent="-342900" marL="342900">
              <a:lnSpc>
                <a:spcPct val="146910"/>
              </a:lnSpc>
              <a:buClr>
                <a:srgbClr val="FFFFFF"/>
              </a:buClr>
              <a:buFont typeface="Arial"/>
              <a:buChar char="●"/>
            </a:pP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당구는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비교적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정직한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스포츠</a:t>
            </a:r>
          </a:p>
          <a:p>
            <a:pPr algn="l" lvl="0" indent="-342900" marL="342900">
              <a:lnSpc>
                <a:spcPct val="146910"/>
              </a:lnSpc>
              <a:buClr>
                <a:srgbClr val="FFFFFF"/>
              </a:buClr>
              <a:buFont typeface="Arial"/>
              <a:buChar char="●"/>
            </a:pP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시간적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유연함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,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환경의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고정</a:t>
            </a:r>
          </a:p>
          <a:p>
            <a:pPr algn="l" lvl="0" indent="-342900" marL="342900">
              <a:lnSpc>
                <a:spcPct val="146910"/>
              </a:lnSpc>
              <a:buClr>
                <a:srgbClr val="FFFFFF"/>
              </a:buClr>
              <a:buFont typeface="Arial"/>
              <a:buChar char="●"/>
            </a:pP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구현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해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볼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만</a:t>
            </a:r>
            <a:r>
              <a:rPr lang="en-US" sz="3000" b="false" i="false" u="none" strike="noStrike" spc="400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3000" b="false" i="false" u="none" strike="noStrike" spc="400">
                <a:solidFill>
                  <a:srgbClr val="FFFFFF"/>
                </a:solidFill>
                <a:ea typeface="Cafe24 Ssurround"/>
              </a:rPr>
              <a:t>하지않나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9500" y="1701800"/>
            <a:ext cx="16116300" cy="762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17640000">
            <a:off x="16637000" y="1295400"/>
            <a:ext cx="762000" cy="1778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95400" y="3086100"/>
            <a:ext cx="7848600" cy="48641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7">
            <a:alphaModFix amt="30000"/>
          </a:blip>
          <a:stretch>
            <a:fillRect/>
          </a:stretch>
        </p:blipFill>
        <p:spPr>
          <a:xfrm rot="0">
            <a:off x="9817100" y="2159000"/>
            <a:ext cx="7213600" cy="66548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566400" y="2641600"/>
            <a:ext cx="6134100" cy="5702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46910"/>
              </a:lnSpc>
            </a:pPr>
            <a:r>
              <a:rPr lang="en-US" sz="2600" b="true" i="false" u="none" strike="noStrike" spc="300">
                <a:solidFill>
                  <a:srgbClr val="FFFFFF"/>
                </a:solidFill>
                <a:latin typeface="Cafe24 Ssurround"/>
              </a:rPr>
              <a:t>Billiard Practice System(BPS)</a:t>
            </a:r>
          </a:p>
          <a:p>
            <a:pPr algn="ctr" lvl="0">
              <a:lnSpc>
                <a:spcPct val="146910"/>
              </a:lnSpc>
            </a:pP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21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년도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부터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개발되어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최근에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이르러</a:t>
            </a:r>
          </a:p>
          <a:p>
            <a:pPr algn="ctr" lvl="0">
              <a:lnSpc>
                <a:spcPct val="146910"/>
              </a:lnSpc>
            </a:pP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상용화된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소프트웨어로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 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공의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역학</a:t>
            </a:r>
          </a:p>
          <a:p>
            <a:pPr algn="ctr" lvl="0">
              <a:lnSpc>
                <a:spcPct val="146910"/>
              </a:lnSpc>
            </a:pP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 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알고리즘을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구현해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 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가이드를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제공해주고</a:t>
            </a:r>
          </a:p>
          <a:p>
            <a:pPr algn="ctr" lvl="0">
              <a:lnSpc>
                <a:spcPct val="146910"/>
              </a:lnSpc>
            </a:pP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기존에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정립되어있던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기본적인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 </a:t>
            </a:r>
          </a:p>
          <a:p>
            <a:pPr algn="ctr" lvl="0">
              <a:lnSpc>
                <a:spcPct val="146910"/>
              </a:lnSpc>
            </a:pP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당구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이론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및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강의를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빔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프로젝터를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 </a:t>
            </a:r>
          </a:p>
          <a:p>
            <a:pPr algn="ctr" lvl="0">
              <a:lnSpc>
                <a:spcPct val="146910"/>
              </a:lnSpc>
            </a:pP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이용하여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당구대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위에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직접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비추어</a:t>
            </a:r>
          </a:p>
          <a:p>
            <a:pPr algn="ctr" lvl="0">
              <a:lnSpc>
                <a:spcPct val="146910"/>
              </a:lnSpc>
            </a:pP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연습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및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교육에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효과적인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보조장치로</a:t>
            </a:r>
          </a:p>
          <a:p>
            <a:pPr algn="ctr" lvl="0">
              <a:lnSpc>
                <a:spcPct val="146910"/>
              </a:lnSpc>
            </a:pP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활용하고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 </a:t>
            </a:r>
            <a:r>
              <a:rPr lang="ko-KR" sz="2600" b="false" i="false" u="none" strike="noStrike">
                <a:solidFill>
                  <a:srgbClr val="FFFFFF"/>
                </a:solidFill>
                <a:ea typeface="Cafe24 Ssurround"/>
              </a:rPr>
              <a:t>있음</a:t>
            </a:r>
            <a:r>
              <a:rPr lang="en-US" sz="2600" b="false" i="false" u="none" strike="noStrike">
                <a:solidFill>
                  <a:srgbClr val="FFFFFF"/>
                </a:solidFill>
                <a:latin typeface="Cafe24 Ssurround"/>
              </a:rPr>
              <a:t>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3800" y="1143000"/>
            <a:ext cx="8140700" cy="558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100" b="true" i="false" u="none" strike="noStrike">
                <a:solidFill>
                  <a:srgbClr val="FFFFFF"/>
                </a:solidFill>
                <a:latin typeface="Cafe24 Ssurround"/>
              </a:rPr>
              <a:t>03. </a:t>
            </a:r>
            <a:r>
              <a:rPr lang="ko-KR" sz="3100" b="true" i="false" u="none" strike="noStrike">
                <a:solidFill>
                  <a:srgbClr val="FFFFFF"/>
                </a:solidFill>
                <a:ea typeface="Cafe24 Ssurround"/>
              </a:rPr>
              <a:t>경쟁기술</a:t>
            </a:r>
            <a:r>
              <a:rPr lang="en-US" sz="3100" b="true" i="false" u="none" strike="noStrike">
                <a:solidFill>
                  <a:srgbClr val="FFFFFF"/>
                </a:solidFill>
                <a:latin typeface="Cafe24 Ssurround"/>
              </a:rPr>
              <a:t> 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62400" y="8623300"/>
            <a:ext cx="3035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2000" b="false" i="false" u="none" strike="noStrike">
                <a:solidFill>
                  <a:srgbClr val="C2C2C2"/>
                </a:solidFill>
                <a:latin typeface="NanumGothic"/>
              </a:rPr>
              <a:t>BPS </a:t>
            </a:r>
            <a:r>
              <a:rPr lang="ko-KR" sz="2000" b="false" i="false" u="none" strike="noStrike">
                <a:solidFill>
                  <a:srgbClr val="C2C2C2"/>
                </a:solidFill>
                <a:ea typeface="NanumGothic"/>
              </a:rPr>
              <a:t>이해를</a:t>
            </a:r>
            <a:r>
              <a:rPr lang="en-US" sz="2000" b="false" i="false" u="none" strike="noStrike">
                <a:solidFill>
                  <a:srgbClr val="C2C2C2"/>
                </a:solidFill>
                <a:latin typeface="NanumGothic"/>
              </a:rPr>
              <a:t> </a:t>
            </a:r>
            <a:r>
              <a:rPr lang="ko-KR" sz="2000" b="false" i="false" u="none" strike="noStrike">
                <a:solidFill>
                  <a:srgbClr val="C2C2C2"/>
                </a:solidFill>
                <a:ea typeface="NanumGothic"/>
              </a:rPr>
              <a:t>돕기위한</a:t>
            </a:r>
            <a:r>
              <a:rPr lang="en-US" sz="2000" b="false" i="false" u="none" strike="noStrike">
                <a:solidFill>
                  <a:srgbClr val="C2C2C2"/>
                </a:solidFill>
                <a:latin typeface="NanumGothic"/>
              </a:rPr>
              <a:t> </a:t>
            </a:r>
            <a:r>
              <a:rPr lang="ko-KR" sz="2000" b="false" i="false" u="none" strike="noStrike">
                <a:solidFill>
                  <a:srgbClr val="C2C2C2"/>
                </a:solidFill>
                <a:ea typeface="NanumGothic"/>
              </a:rPr>
              <a:t>자료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9500" y="1701800"/>
            <a:ext cx="16116300" cy="762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79500" y="1041400"/>
            <a:ext cx="8140700" cy="558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100" b="false" i="false" u="none" strike="noStrike">
                <a:solidFill>
                  <a:srgbClr val="FFFFFF"/>
                </a:solidFill>
                <a:latin typeface="Cafe24 Ssurround"/>
              </a:rPr>
              <a:t>03. </a:t>
            </a:r>
            <a:r>
              <a:rPr lang="ko-KR" sz="3100" b="false" i="false" u="none" strike="noStrike">
                <a:solidFill>
                  <a:srgbClr val="FFFFFF"/>
                </a:solidFill>
                <a:ea typeface="Cafe24 Ssurround"/>
              </a:rPr>
              <a:t>경쟁기술</a:t>
            </a:r>
            <a:r>
              <a:rPr lang="en-US" sz="3100" b="false" i="false" u="none" strike="noStrike">
                <a:solidFill>
                  <a:srgbClr val="FFFFFF"/>
                </a:solidFill>
                <a:latin typeface="Cafe24 Ssurround"/>
              </a:rPr>
              <a:t> 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17640000">
            <a:off x="16637000" y="1295400"/>
            <a:ext cx="762000" cy="1778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441700" y="2070100"/>
            <a:ext cx="11417300" cy="62484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8229600" y="8597900"/>
            <a:ext cx="1397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2000" b="false" i="false" u="none" strike="noStrike">
                <a:solidFill>
                  <a:srgbClr val="C2C2C2"/>
                </a:solidFill>
                <a:ea typeface="NanumGothic"/>
              </a:rPr>
              <a:t>빌리아이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9500" y="1701800"/>
            <a:ext cx="16116300" cy="762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79500" y="1041400"/>
            <a:ext cx="8140700" cy="558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100" b="false" i="false" u="none" strike="noStrike">
                <a:solidFill>
                  <a:srgbClr val="FFFFFF"/>
                </a:solidFill>
                <a:latin typeface="Cafe24 Ssurround"/>
              </a:rPr>
              <a:t>03. </a:t>
            </a:r>
            <a:r>
              <a:rPr lang="ko-KR" sz="3100" b="false" i="false" u="none" strike="noStrike">
                <a:solidFill>
                  <a:srgbClr val="FFFFFF"/>
                </a:solidFill>
                <a:ea typeface="Cafe24 Ssurround"/>
              </a:rPr>
              <a:t>경쟁기술</a:t>
            </a:r>
            <a:r>
              <a:rPr lang="en-US" sz="3100" b="false" i="false" u="none" strike="noStrike">
                <a:solidFill>
                  <a:srgbClr val="FFFFFF"/>
                </a:solidFill>
                <a:latin typeface="Cafe24 Ssurround"/>
              </a:rPr>
              <a:t> 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17640000">
            <a:off x="16637000" y="1295400"/>
            <a:ext cx="762000" cy="1778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2489200" y="2006600"/>
            <a:ext cx="12484100" cy="62865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8229600" y="8597900"/>
            <a:ext cx="1397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2000" b="false" i="false" u="none" strike="noStrike">
                <a:solidFill>
                  <a:srgbClr val="C2C2C2"/>
                </a:solidFill>
                <a:latin typeface="NanumGothic"/>
              </a:rPr>
              <a:t>BPS </a:t>
            </a:r>
            <a:r>
              <a:rPr lang="ko-KR" sz="2000" b="false" i="false" u="none" strike="noStrike">
                <a:solidFill>
                  <a:srgbClr val="C2C2C2"/>
                </a:solidFill>
                <a:ea typeface="NanumGothic"/>
              </a:rPr>
              <a:t>매니저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482600"/>
            <a:ext cx="17335500" cy="9334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42900" y="9359900"/>
            <a:ext cx="17602200" cy="457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9500" y="1701800"/>
            <a:ext cx="16116300" cy="762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79500" y="1041400"/>
            <a:ext cx="8140700" cy="558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3100" b="false" i="false" u="none" strike="noStrike">
                <a:solidFill>
                  <a:srgbClr val="FFFFFF"/>
                </a:solidFill>
                <a:latin typeface="Cafe24 Ssurround"/>
              </a:rPr>
              <a:t>03. </a:t>
            </a:r>
            <a:r>
              <a:rPr lang="ko-KR" sz="3100" b="false" i="false" u="none" strike="noStrike">
                <a:solidFill>
                  <a:srgbClr val="FFFFFF"/>
                </a:solidFill>
                <a:ea typeface="Cafe24 Ssurround"/>
              </a:rPr>
              <a:t>경쟁기술</a:t>
            </a:r>
            <a:r>
              <a:rPr lang="en-US" sz="3100" b="false" i="false" u="none" strike="noStrike">
                <a:solidFill>
                  <a:srgbClr val="FFFFFF"/>
                </a:solidFill>
                <a:latin typeface="Cafe24 Ssurround"/>
              </a:rPr>
              <a:t> 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17640000">
            <a:off x="16637000" y="1295400"/>
            <a:ext cx="762000" cy="1778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213100" y="1943100"/>
            <a:ext cx="11379200" cy="63500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7899400" y="8610600"/>
            <a:ext cx="2540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2000" b="false" i="false" u="none" strike="noStrike">
                <a:solidFill>
                  <a:srgbClr val="C2C2C2"/>
                </a:solidFill>
                <a:latin typeface="NanumGothic"/>
              </a:rPr>
              <a:t>BPS </a:t>
            </a:r>
            <a:r>
              <a:rPr lang="ko-KR" sz="2000" b="false" i="false" u="none" strike="noStrike">
                <a:solidFill>
                  <a:srgbClr val="C2C2C2"/>
                </a:solidFill>
                <a:ea typeface="NanumGothic"/>
              </a:rPr>
              <a:t>매니저</a:t>
            </a:r>
            <a:r>
              <a:rPr lang="en-US" sz="2000" b="false" i="false" u="none" strike="noStrike">
                <a:solidFill>
                  <a:srgbClr val="C2C2C2"/>
                </a:solidFill>
                <a:latin typeface="NanumGothic"/>
              </a:rPr>
              <a:t> </a:t>
            </a:r>
            <a:r>
              <a:rPr lang="ko-KR" sz="2000" b="false" i="false" u="none" strike="noStrike">
                <a:solidFill>
                  <a:srgbClr val="C2C2C2"/>
                </a:solidFill>
                <a:ea typeface="NanumGothic"/>
              </a:rPr>
              <a:t>기능</a:t>
            </a:r>
            <a:r>
              <a:rPr lang="en-US" sz="2000" b="false" i="false" u="none" strike="noStrike">
                <a:solidFill>
                  <a:srgbClr val="C2C2C2"/>
                </a:solidFill>
                <a:latin typeface="NanumGothic"/>
              </a:rPr>
              <a:t> </a:t>
            </a:r>
            <a:r>
              <a:rPr lang="ko-KR" sz="2000" b="false" i="false" u="none" strike="noStrike">
                <a:solidFill>
                  <a:srgbClr val="C2C2C2"/>
                </a:solidFill>
                <a:ea typeface="NanumGothic"/>
              </a:rPr>
              <a:t>상세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